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6858000" cy="12192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charts/_rels/chart1.xml.rels><?xml version="1.0" encoding="UTF-8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1A2E30"/>
                </a:solidFill>
                <a:latin typeface="Arial"/>
              </a:defRPr>
            </a:pPr>
            <a:r>
              <a:rPr sz="1000" b="0" i="0" u="none" strike="noStrike">
                <a:solidFill>
                  <a:srgbClr val="1A2E30"/>
                </a:solidFill>
                <a:latin typeface="Arial"/>
              </a:rPr>
              <a:t>Staff with Relevant Training (%, n=15)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Staff</c:v>
                </c:pt>
              </c:strCache>
            </c:strRef>
          </c:tx>
          <c:spPr>
            <a:solidFill>
              <a:srgbClr val="00A89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2E3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0A89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5E8E9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Trained</c:v>
                  </c:pt>
                  <c:pt idx="1">
                    <c:v>Untrained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000" u="none">
                  <a:solidFill>
                    <a:srgbClr val="1A2E3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A2E3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</c:scaling>
        <c:delete val="0"/>
        <c:axPos val="b"/>
        <c:majorGridlines>
          <c:spPr>
            <a:ln w="6350" cap="flat">
              <a:solidFill>
                <a:srgbClr val="E0EE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E7D8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1A2E30"/>
                </a:solidFill>
                <a:latin typeface="Arial"/>
              </a:defRPr>
            </a:pPr>
            <a:r>
              <a:rPr sz="1000" b="0" i="0" u="none" strike="noStrike">
                <a:solidFill>
                  <a:srgbClr val="1A2E30"/>
                </a:solidFill>
                <a:latin typeface="Arial"/>
              </a:rPr>
              <a:t>Contact Tracing Outcome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Contacts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A896"/>
              </a:solidFill>
              <a:effectLst/>
            </c:spPr>
          </c:dPt>
          <c:dPt>
            <c:idx val="1"/>
            <c:bubble3D val="0"/>
            <c:spPr>
              <a:solidFill>
                <a:srgbClr val="C0392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No Secondary Cases</c:v>
                </c:pt>
                <c:pt idx="1">
                  <c:v>Index Case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5" Type="http://schemas.openxmlformats.org/officeDocument/2006/relationships/chart" Target="/ppt/charts/chart1.xml"/><Relationship Id="rId6" Type="http://schemas.openxmlformats.org/officeDocument/2006/relationships/chart" Target="/ppt/charts/chart2.xm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8" Type="http://schemas.openxmlformats.org/officeDocument/2006/relationships/image" Target="../media/image-1-5.png"/><Relationship Id="rId9" Type="http://schemas.openxmlformats.org/officeDocument/2006/relationships/image" Target="../media/image-1-6.png"/><Relationship Id="rId11" Type="http://schemas.openxmlformats.org/officeDocument/2006/relationships/image" Target="../media/image-1-7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0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1100000"/>
          </a:xfrm>
          <a:prstGeom prst="rect">
            <a:avLst/>
          </a:prstGeom>
          <a:solidFill>
            <a:srgbClr val="004C54"/>
          </a:solidFill>
          <a:ln w="12700">
            <a:solidFill>
              <a:srgbClr val="004C5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100000"/>
            <a:ext cx="6858000" cy="64008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50000"/>
            <a:ext cx="570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Preparedness, Surveillance &amp; Coordinated Response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914400" y="330000"/>
            <a:ext cx="5700000" cy="1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8D5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the First Mpox Case in Trans Nzoia County, Kenya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14400" y="535000"/>
            <a:ext cx="5700000" cy="1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A8D5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Miriam Wambui, Jane Aluodo &amp; Julius Mutinda | Public Health Officers, Trans Nzoia County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4400" y="728000"/>
            <a:ext cx="5700000" cy="1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i="1" dirty="0">
                <a:solidFill>
                  <a:srgbClr val="7BB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Kenya Health Security Convention 2026 (KHSC2026)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91440" y="73152"/>
            <a:ext cx="804672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A8D5D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" y="73152"/>
            <a:ext cx="804672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4C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NPHI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004C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KENYA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137160" y="1218872"/>
            <a:ext cx="6583680" cy="3576512"/>
          </a:xfrm>
          <a:prstGeom prst="rect">
            <a:avLst/>
          </a:prstGeom>
          <a:solidFill>
            <a:srgbClr val="FFFFFF"/>
          </a:solidFill>
          <a:ln w="9525">
            <a:solidFill>
              <a:srgbClr val="C8E0E4"/>
            </a:solidFill>
            <a:prstDash val="solid"/>
          </a:ln>
          <a:effectLst>
            <a:outerShdw sx="100000" sy="100000" kx="0" ky="0" algn="bl" rotWithShape="0" blurRad="50800" dist="127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37160" y="1218872"/>
            <a:ext cx="6583680" cy="231528"/>
          </a:xfrm>
          <a:prstGeom prst="rect">
            <a:avLst/>
          </a:prstGeom>
          <a:solidFill>
            <a:srgbClr val="006D75"/>
          </a:solidFill>
          <a:ln w="12700">
            <a:solidFill>
              <a:srgbClr val="006D75"/>
            </a:solidFill>
            <a:prstDash val="solid"/>
          </a:ln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520" y="1249336"/>
            <a:ext cx="438912" cy="1706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32826" y="1218872"/>
            <a:ext cx="5956662" cy="231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293914" y="1480865"/>
            <a:ext cx="6270171" cy="4386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04C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 2024</a:t>
            </a:r>
            <a:pPr indent="0" marL="0">
              <a:buNone/>
            </a:pPr>
            <a:r>
              <a:rPr lang="en-US" sz="100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 — First confirmed mpox case in Trans Nzoia County identified at </a:t>
            </a:r>
            <a:pPr indent="0" marL="0">
              <a:buNone/>
            </a:pPr>
            <a:r>
              <a:rPr lang="en-US" sz="1000" b="1" dirty="0">
                <a:solidFill>
                  <a:srgbClr val="004C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Maili Saba Dispensary</a:t>
            </a:r>
            <a:pPr indent="0" marL="0">
              <a:buNone/>
            </a:pPr>
            <a:r>
              <a:rPr lang="en-US" sz="100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 in a patient with recent travel history.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293914" y="1937830"/>
            <a:ext cx="2006454" cy="456964"/>
          </a:xfrm>
          <a:prstGeom prst="rect">
            <a:avLst/>
          </a:prstGeom>
          <a:solidFill>
            <a:srgbClr val="006D75"/>
          </a:solidFill>
          <a:ln w="12700">
            <a:solidFill>
              <a:srgbClr val="006D7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93914" y="1962201"/>
            <a:ext cx="2006454" cy="213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2024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293914" y="2169359"/>
            <a:ext cx="2006454" cy="213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8D5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Case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A8D5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Detected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4526280" y="1937830"/>
            <a:ext cx="2006454" cy="456964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26280" y="1962201"/>
            <a:ext cx="2006454" cy="213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OPD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4526280" y="2169359"/>
            <a:ext cx="2006454" cy="213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8D5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A8D5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137160" y="2449630"/>
            <a:ext cx="6583680" cy="231528"/>
          </a:xfrm>
          <a:prstGeom prst="rect">
            <a:avLst/>
          </a:prstGeom>
          <a:solidFill>
            <a:srgbClr val="006D75"/>
          </a:solidFill>
          <a:ln w="12700">
            <a:solidFill>
              <a:srgbClr val="006D75"/>
            </a:solidFill>
            <a:prstDash val="solid"/>
          </a:ln>
        </p:spPr>
      </p:sp>
      <p:pic>
        <p:nvPicPr>
          <p:cNvPr id="2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20" y="2480094"/>
            <a:ext cx="438912" cy="170600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732826" y="2449630"/>
            <a:ext cx="5956662" cy="231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</a:t>
            </a:r>
            <a:endParaRPr lang="en-US" sz="1100" dirty="0"/>
          </a:p>
        </p:txBody>
      </p:sp>
      <p:sp>
        <p:nvSpPr>
          <p:cNvPr id="27" name="Text 23"/>
          <p:cNvSpPr/>
          <p:nvPr/>
        </p:nvSpPr>
        <p:spPr>
          <a:xfrm>
            <a:off x="293914" y="2711624"/>
            <a:ext cx="6270171" cy="3960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surveillance, response, and facility preparedness during detection and containment of the first confirmed mpox case in Trans Nzoia County.</a:t>
            </a:r>
            <a:endParaRPr lang="en-US" sz="1000" dirty="0"/>
          </a:p>
        </p:txBody>
      </p:sp>
      <p:sp>
        <p:nvSpPr>
          <p:cNvPr id="28" name="Shape 24"/>
          <p:cNvSpPr/>
          <p:nvPr/>
        </p:nvSpPr>
        <p:spPr>
          <a:xfrm>
            <a:off x="137160" y="3138124"/>
            <a:ext cx="6583680" cy="231528"/>
          </a:xfrm>
          <a:prstGeom prst="rect">
            <a:avLst/>
          </a:prstGeom>
          <a:solidFill>
            <a:srgbClr val="006D75"/>
          </a:solidFill>
          <a:ln w="12700">
            <a:solidFill>
              <a:srgbClr val="006D75"/>
            </a:solidFill>
            <a:prstDash val="solid"/>
          </a:ln>
        </p:spPr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20" y="3168588"/>
            <a:ext cx="438912" cy="170600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732826" y="3138124"/>
            <a:ext cx="5956662" cy="231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1100" dirty="0"/>
          </a:p>
        </p:txBody>
      </p:sp>
      <p:sp>
        <p:nvSpPr>
          <p:cNvPr id="31" name="Text 26"/>
          <p:cNvSpPr/>
          <p:nvPr/>
        </p:nvSpPr>
        <p:spPr>
          <a:xfrm>
            <a:off x="293914" y="3394024"/>
            <a:ext cx="6270171" cy="10053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Suspected case identified at OPD via routine surveillance
</a:t>
            </a:r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County investigation per national guidelines
</a:t>
            </a:r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Patient isolation + contact tracing initiated
</a:t>
            </a:r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21-day follow-up monitoring of contacts
</a:t>
            </a:r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Risk communication: chief barazas + 3-day radio broadcasts
</a:t>
            </a:r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Facility preparedness documented via direct observation</a:t>
            </a:r>
            <a:endParaRPr lang="en-US" sz="950" dirty="0"/>
          </a:p>
        </p:txBody>
      </p:sp>
      <p:sp>
        <p:nvSpPr>
          <p:cNvPr id="32" name="Shape 27"/>
          <p:cNvSpPr/>
          <p:nvPr/>
        </p:nvSpPr>
        <p:spPr>
          <a:xfrm>
            <a:off x="137160" y="4813384"/>
            <a:ext cx="6583680" cy="2343335"/>
          </a:xfrm>
          <a:prstGeom prst="rect">
            <a:avLst/>
          </a:prstGeom>
          <a:solidFill>
            <a:srgbClr val="FFFFFF"/>
          </a:solidFill>
          <a:ln w="9525">
            <a:solidFill>
              <a:srgbClr val="C8E0E4"/>
            </a:solidFill>
            <a:prstDash val="solid"/>
          </a:ln>
          <a:effectLst>
            <a:outerShdw sx="100000" sy="100000" kx="0" ky="0" algn="bl" rotWithShape="0" blurRad="50800" dist="12700" dir="8100000">
              <a:srgbClr val="000000">
                <a:alpha val="10000"/>
              </a:srgbClr>
            </a:outerShdw>
          </a:effectLst>
        </p:spPr>
      </p:sp>
      <p:sp>
        <p:nvSpPr>
          <p:cNvPr id="33" name="Shape 28"/>
          <p:cNvSpPr/>
          <p:nvPr/>
        </p:nvSpPr>
        <p:spPr>
          <a:xfrm>
            <a:off x="137160" y="4813384"/>
            <a:ext cx="6583680" cy="231528"/>
          </a:xfrm>
          <a:prstGeom prst="rect">
            <a:avLst/>
          </a:prstGeom>
          <a:solidFill>
            <a:srgbClr val="006D75"/>
          </a:solidFill>
          <a:ln w="12700">
            <a:solidFill>
              <a:srgbClr val="006D75"/>
            </a:solidFill>
            <a:prstDash val="solid"/>
          </a:ln>
        </p:spPr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20" y="4843848"/>
            <a:ext cx="438912" cy="170600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732826" y="4813384"/>
            <a:ext cx="5956662" cy="231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00" dirty="0"/>
          </a:p>
        </p:txBody>
      </p:sp>
      <p:graphicFrame>
        <p:nvGraphicFramePr>
          <p:cNvPr id="36" name="Chart 0" descr=""/>
          <p:cNvGraphicFramePr/>
          <p:nvPr/>
        </p:nvGraphicFramePr>
        <p:xfrm>
          <a:off x="293914" y="5069284"/>
          <a:ext cx="10748864" cy="66987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7" name="Chart 1" descr=""/>
          <p:cNvGraphicFramePr/>
          <p:nvPr/>
        </p:nvGraphicFramePr>
        <p:xfrm>
          <a:off x="293914" y="5759154"/>
          <a:ext cx="5868881" cy="66987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39" name="Shape 30"/>
          <p:cNvSpPr/>
          <p:nvPr/>
        </p:nvSpPr>
        <p:spPr>
          <a:xfrm>
            <a:off x="293914" y="6529154"/>
            <a:ext cx="1489165" cy="438686"/>
          </a:xfrm>
          <a:prstGeom prst="rect">
            <a:avLst/>
          </a:prstGeom>
          <a:solidFill>
            <a:srgbClr val="004C54"/>
          </a:solidFill>
          <a:ln w="12700">
            <a:solidFill>
              <a:srgbClr val="004C54"/>
            </a:solidFill>
            <a:prstDash val="solid"/>
          </a:ln>
        </p:spPr>
      </p:sp>
      <p:sp>
        <p:nvSpPr>
          <p:cNvPr id="40" name="Text 31"/>
          <p:cNvSpPr/>
          <p:nvPr/>
        </p:nvSpPr>
        <p:spPr>
          <a:xfrm>
            <a:off x="293914" y="6553525"/>
            <a:ext cx="1489165" cy="213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41" name="Text 32"/>
          <p:cNvSpPr/>
          <p:nvPr/>
        </p:nvSpPr>
        <p:spPr>
          <a:xfrm>
            <a:off x="293914" y="6760683"/>
            <a:ext cx="1489165" cy="194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D5E8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Contacts</a:t>
            </a:r>
            <a:endParaRPr lang="en-US" sz="750" dirty="0"/>
          </a:p>
          <a:p>
            <a:pPr algn="ctr" indent="0" marL="0">
              <a:buNone/>
            </a:pPr>
            <a:r>
              <a:rPr lang="en-US" sz="750" dirty="0">
                <a:solidFill>
                  <a:srgbClr val="D5E8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Identified</a:t>
            </a:r>
            <a:endParaRPr lang="en-US" sz="750" dirty="0"/>
          </a:p>
        </p:txBody>
      </p:sp>
      <p:sp>
        <p:nvSpPr>
          <p:cNvPr id="42" name="Shape 33"/>
          <p:cNvSpPr/>
          <p:nvPr/>
        </p:nvSpPr>
        <p:spPr>
          <a:xfrm>
            <a:off x="1892808" y="6529154"/>
            <a:ext cx="1489165" cy="438686"/>
          </a:xfrm>
          <a:prstGeom prst="rect">
            <a:avLst/>
          </a:prstGeom>
          <a:solidFill>
            <a:srgbClr val="004C54"/>
          </a:solidFill>
          <a:ln w="12700">
            <a:solidFill>
              <a:srgbClr val="004C54"/>
            </a:solidFill>
            <a:prstDash val="solid"/>
          </a:ln>
        </p:spPr>
      </p:sp>
      <p:sp>
        <p:nvSpPr>
          <p:cNvPr id="43" name="Text 34"/>
          <p:cNvSpPr/>
          <p:nvPr/>
        </p:nvSpPr>
        <p:spPr>
          <a:xfrm>
            <a:off x="1892808" y="6553525"/>
            <a:ext cx="1489165" cy="213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800" dirty="0"/>
          </a:p>
        </p:txBody>
      </p:sp>
      <p:sp>
        <p:nvSpPr>
          <p:cNvPr id="44" name="Text 35"/>
          <p:cNvSpPr/>
          <p:nvPr/>
        </p:nvSpPr>
        <p:spPr>
          <a:xfrm>
            <a:off x="1892808" y="6760683"/>
            <a:ext cx="1489165" cy="194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D5E8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</a:t>
            </a:r>
            <a:endParaRPr lang="en-US" sz="750" dirty="0"/>
          </a:p>
          <a:p>
            <a:pPr algn="ctr" indent="0" marL="0">
              <a:buNone/>
            </a:pPr>
            <a:r>
              <a:rPr lang="en-US" sz="750" dirty="0">
                <a:solidFill>
                  <a:srgbClr val="D5E8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Monitored</a:t>
            </a:r>
            <a:endParaRPr lang="en-US" sz="750" dirty="0"/>
          </a:p>
        </p:txBody>
      </p:sp>
      <p:sp>
        <p:nvSpPr>
          <p:cNvPr id="45" name="Shape 36"/>
          <p:cNvSpPr/>
          <p:nvPr/>
        </p:nvSpPr>
        <p:spPr>
          <a:xfrm>
            <a:off x="3491701" y="6529154"/>
            <a:ext cx="1489165" cy="438686"/>
          </a:xfrm>
          <a:prstGeom prst="rect">
            <a:avLst/>
          </a:prstGeom>
          <a:solidFill>
            <a:srgbClr val="00897B"/>
          </a:solidFill>
          <a:ln w="12700">
            <a:solidFill>
              <a:srgbClr val="004C54"/>
            </a:solidFill>
            <a:prstDash val="solid"/>
          </a:ln>
        </p:spPr>
      </p:sp>
      <p:sp>
        <p:nvSpPr>
          <p:cNvPr id="46" name="Text 37"/>
          <p:cNvSpPr/>
          <p:nvPr/>
        </p:nvSpPr>
        <p:spPr>
          <a:xfrm>
            <a:off x="3491701" y="6553525"/>
            <a:ext cx="1489165" cy="213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800" dirty="0"/>
          </a:p>
        </p:txBody>
      </p:sp>
      <p:sp>
        <p:nvSpPr>
          <p:cNvPr id="47" name="Text 38"/>
          <p:cNvSpPr/>
          <p:nvPr/>
        </p:nvSpPr>
        <p:spPr>
          <a:xfrm>
            <a:off x="3491701" y="6760683"/>
            <a:ext cx="1489165" cy="194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D5E8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</a:t>
            </a:r>
            <a:endParaRPr lang="en-US" sz="750" dirty="0"/>
          </a:p>
          <a:p>
            <a:pPr algn="ctr" indent="0" marL="0">
              <a:buNone/>
            </a:pPr>
            <a:r>
              <a:rPr lang="en-US" sz="750" dirty="0">
                <a:solidFill>
                  <a:srgbClr val="D5E8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</a:t>
            </a:r>
            <a:endParaRPr lang="en-US" sz="750" dirty="0"/>
          </a:p>
        </p:txBody>
      </p:sp>
      <p:sp>
        <p:nvSpPr>
          <p:cNvPr id="53" name="Shape 43"/>
          <p:cNvSpPr/>
          <p:nvPr/>
        </p:nvSpPr>
        <p:spPr>
          <a:xfrm>
            <a:off x="137160" y="7174719"/>
            <a:ext cx="6583680" cy="4789689"/>
          </a:xfrm>
          <a:prstGeom prst="rect">
            <a:avLst/>
          </a:prstGeom>
          <a:solidFill>
            <a:srgbClr val="FFFFFF"/>
          </a:solidFill>
          <a:ln w="9525">
            <a:solidFill>
              <a:srgbClr val="C8E0E4"/>
            </a:solidFill>
            <a:prstDash val="solid"/>
          </a:ln>
          <a:effectLst>
            <a:outerShdw sx="100000" sy="100000" kx="0" ky="0" algn="bl" rotWithShape="0" blurRad="50800" dist="12700" dir="8100000">
              <a:srgbClr val="000000">
                <a:alpha val="10000"/>
              </a:srgbClr>
            </a:outerShdw>
          </a:effectLst>
        </p:spPr>
      </p:sp>
      <p:sp>
        <p:nvSpPr>
          <p:cNvPr id="54" name="Shape 44"/>
          <p:cNvSpPr/>
          <p:nvPr/>
        </p:nvSpPr>
        <p:spPr>
          <a:xfrm>
            <a:off x="137160" y="7174719"/>
            <a:ext cx="6583680" cy="231528"/>
          </a:xfrm>
          <a:prstGeom prst="rect">
            <a:avLst/>
          </a:prstGeom>
          <a:solidFill>
            <a:srgbClr val="006D75"/>
          </a:solidFill>
          <a:ln w="12700">
            <a:solidFill>
              <a:srgbClr val="006D75"/>
            </a:solidFill>
            <a:prstDash val="solid"/>
          </a:ln>
        </p:spPr>
      </p:sp>
      <p:pic>
        <p:nvPicPr>
          <p:cNvPr id="55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520" y="7205183"/>
            <a:ext cx="438912" cy="170600"/>
          </a:xfrm>
          <a:prstGeom prst="rect">
            <a:avLst/>
          </a:prstGeom>
        </p:spPr>
      </p:pic>
      <p:sp>
        <p:nvSpPr>
          <p:cNvPr id="56" name="Text 45"/>
          <p:cNvSpPr/>
          <p:nvPr/>
        </p:nvSpPr>
        <p:spPr>
          <a:xfrm>
            <a:off x="732826" y="7174719"/>
            <a:ext cx="5956662" cy="231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1100" dirty="0"/>
          </a:p>
        </p:txBody>
      </p:sp>
      <p:sp>
        <p:nvSpPr>
          <p:cNvPr id="57" name="Text 46"/>
          <p:cNvSpPr/>
          <p:nvPr/>
        </p:nvSpPr>
        <p:spPr>
          <a:xfrm>
            <a:off x="293914" y="7436712"/>
            <a:ext cx="6270171" cy="10662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00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Successful containment achieved — no secondary cases among 4 monitored contacts over 21 days
</a:t>
            </a:r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Functional surveillance systems &amp; multi-level coordination were critical to this outcome
</a:t>
            </a:r>
            <a:pPr indent="0" marL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✘  Critical preparedness gaps exposed:
</a:t>
            </a:r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       No isolation room  |  Inadequate PPE  |  Only 20% of staff trained</a:t>
            </a:r>
            <a:endParaRPr lang="en-US" sz="950" dirty="0"/>
          </a:p>
        </p:txBody>
      </p:sp>
      <p:sp>
        <p:nvSpPr>
          <p:cNvPr id="59" name="Shape 47"/>
          <p:cNvSpPr/>
          <p:nvPr/>
        </p:nvSpPr>
        <p:spPr>
          <a:xfrm>
            <a:off x="137160" y="9611865"/>
            <a:ext cx="6583680" cy="231528"/>
          </a:xfrm>
          <a:prstGeom prst="rect">
            <a:avLst/>
          </a:prstGeom>
          <a:solidFill>
            <a:srgbClr val="006D75"/>
          </a:solidFill>
          <a:ln w="12700">
            <a:solidFill>
              <a:srgbClr val="006D75"/>
            </a:solidFill>
            <a:prstDash val="solid"/>
          </a:ln>
        </p:spPr>
      </p:sp>
      <p:pic>
        <p:nvPicPr>
          <p:cNvPr id="60" name="Image 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520" y="9642329"/>
            <a:ext cx="438912" cy="170600"/>
          </a:xfrm>
          <a:prstGeom prst="rect">
            <a:avLst/>
          </a:prstGeom>
        </p:spPr>
      </p:pic>
      <p:sp>
        <p:nvSpPr>
          <p:cNvPr id="61" name="Text 48"/>
          <p:cNvSpPr/>
          <p:nvPr/>
        </p:nvSpPr>
        <p:spPr>
          <a:xfrm>
            <a:off x="732826" y="9611865"/>
            <a:ext cx="5956662" cy="231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RECOMMENDATIONS</a:t>
            </a:r>
            <a:endParaRPr lang="en-US" sz="1100" dirty="0"/>
          </a:p>
        </p:txBody>
      </p:sp>
      <p:sp>
        <p:nvSpPr>
          <p:cNvPr id="62" name="Text 49"/>
          <p:cNvSpPr/>
          <p:nvPr/>
        </p:nvSpPr>
        <p:spPr>
          <a:xfrm>
            <a:off x="293914" y="9867765"/>
            <a:ext cx="6270171" cy="7006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  </a:t>
            </a:r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Designate dedicated isolation rooms at dispensary level
</a:t>
            </a:r>
            <a:pPr indent="0" marL="0">
              <a:lnSpc>
                <a:spcPct val="135000"/>
              </a:lnSpc>
              <a:buNone/>
            </a:pPr>
            <a:r>
              <a:rPr lang="en-US" sz="9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  </a:t>
            </a:r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Stockpile &amp; pre-position adequate PPE supplies
</a:t>
            </a:r>
            <a:pPr indent="0" marL="0">
              <a:lnSpc>
                <a:spcPct val="135000"/>
              </a:lnSpc>
              <a:buNone/>
            </a:pPr>
            <a:r>
              <a:rPr lang="en-US" sz="9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 </a:t>
            </a:r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1A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up staff training on mpox surveillance &amp; IPC</a:t>
            </a:r>
            <a:endParaRPr lang="en-US" sz="950" dirty="0"/>
          </a:p>
        </p:txBody>
      </p:sp>
      <p:sp>
        <p:nvSpPr>
          <p:cNvPr id="63" name="Shape 50"/>
          <p:cNvSpPr/>
          <p:nvPr/>
        </p:nvSpPr>
        <p:spPr>
          <a:xfrm>
            <a:off x="0" y="11984408"/>
            <a:ext cx="6858000" cy="347472"/>
          </a:xfrm>
          <a:prstGeom prst="rect">
            <a:avLst/>
          </a:prstGeom>
          <a:solidFill>
            <a:srgbClr val="004C54"/>
          </a:solidFill>
          <a:ln w="12700">
            <a:solidFill>
              <a:srgbClr val="004C54"/>
            </a:solidFill>
            <a:prstDash val="solid"/>
          </a:ln>
        </p:spPr>
      </p:sp>
      <p:sp>
        <p:nvSpPr>
          <p:cNvPr id="64" name="Text 51"/>
          <p:cNvSpPr/>
          <p:nvPr/>
        </p:nvSpPr>
        <p:spPr>
          <a:xfrm>
            <a:off x="182880" y="11984408"/>
            <a:ext cx="6492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8D5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Kenya Health Security Convention 2026  |  Mpox Preparedness &amp; Response  |  Trans Nzoia County  |  Subtheme: Pandemic Preparedness and Response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2026-04-28T16:31:37Z</dcterms:created>
  <dcterms:modified xsi:type="dcterms:W3CDTF">2026-04-28T16:31:37Z</dcterms:modified>
</cp:coreProperties>
</file>